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92" r:id="rId7"/>
    <p:sldId id="306" r:id="rId8"/>
    <p:sldId id="307" r:id="rId9"/>
    <p:sldId id="308" r:id="rId10"/>
    <p:sldId id="309" r:id="rId11"/>
    <p:sldId id="311" r:id="rId12"/>
    <p:sldId id="312" r:id="rId13"/>
    <p:sldId id="300" r:id="rId14"/>
    <p:sldId id="313" r:id="rId15"/>
    <p:sldId id="314" r:id="rId16"/>
    <p:sldId id="31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0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57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768327" y="2349741"/>
            <a:ext cx="9067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YOLO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의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Grid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와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loss function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60076" y="262136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7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Loss Function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07488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8BE61-F32E-F30A-BA8C-B51FB20B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6" y="1090972"/>
            <a:ext cx="7137776" cy="4794282"/>
          </a:xfrm>
          <a:prstGeom prst="rect">
            <a:avLst/>
          </a:prstGeom>
        </p:spPr>
      </p:pic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00505459-FE18-80DB-EBB6-C6E2A2D7E109}"/>
              </a:ext>
            </a:extLst>
          </p:cNvPr>
          <p:cNvSpPr/>
          <p:nvPr/>
        </p:nvSpPr>
        <p:spPr>
          <a:xfrm>
            <a:off x="7318931" y="1524725"/>
            <a:ext cx="213360" cy="139119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EA414-0ED5-A50B-2695-4E3BE239EF42}"/>
              </a:ext>
            </a:extLst>
          </p:cNvPr>
          <p:cNvSpPr txBox="1"/>
          <p:nvPr/>
        </p:nvSpPr>
        <p:spPr>
          <a:xfrm>
            <a:off x="7797237" y="1897156"/>
            <a:ext cx="419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Localization loss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C7C2BA56-B1CA-08A1-D8FC-ADE3A62E0F35}"/>
              </a:ext>
            </a:extLst>
          </p:cNvPr>
          <p:cNvSpPr/>
          <p:nvPr/>
        </p:nvSpPr>
        <p:spPr>
          <a:xfrm>
            <a:off x="5928862" y="3502788"/>
            <a:ext cx="278898" cy="124387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1770D-D3EC-03A1-F246-2967CDE8FD28}"/>
              </a:ext>
            </a:extLst>
          </p:cNvPr>
          <p:cNvSpPr txBox="1"/>
          <p:nvPr/>
        </p:nvSpPr>
        <p:spPr>
          <a:xfrm>
            <a:off x="6510304" y="3788535"/>
            <a:ext cx="419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Confidence loss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0615B043-CA6B-39D1-F32D-1FD391A1F4BE}"/>
              </a:ext>
            </a:extLst>
          </p:cNvPr>
          <p:cNvSpPr/>
          <p:nvPr/>
        </p:nvSpPr>
        <p:spPr>
          <a:xfrm>
            <a:off x="7146513" y="5097060"/>
            <a:ext cx="146080" cy="459780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41584-E007-F4BF-F165-F345FCA26AF8}"/>
              </a:ext>
            </a:extLst>
          </p:cNvPr>
          <p:cNvSpPr txBox="1"/>
          <p:nvPr/>
        </p:nvSpPr>
        <p:spPr>
          <a:xfrm>
            <a:off x="7353018" y="5033310"/>
            <a:ext cx="455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Classification loss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3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7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Loss Function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720421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  - Localization Loss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BE444D-A214-CF4D-C914-83E0D909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72" y="1497829"/>
            <a:ext cx="10297962" cy="31532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975DD7-DCA5-9C37-30EC-05123B139E16}"/>
              </a:ext>
            </a:extLst>
          </p:cNvPr>
          <p:cNvSpPr txBox="1"/>
          <p:nvPr/>
        </p:nvSpPr>
        <p:spPr>
          <a:xfrm>
            <a:off x="181648" y="4853333"/>
            <a:ext cx="1224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Localization </a:t>
            </a:r>
            <a:r>
              <a:rPr lang="en-US" altLang="ko-KR" dirty="0" err="1">
                <a:solidFill>
                  <a:srgbClr val="000000"/>
                </a:solidFill>
                <a:latin typeface="-apple-system"/>
              </a:rPr>
              <a:t>losss</a:t>
            </a:r>
            <a:r>
              <a:rPr lang="ko-KR" altLang="en-US" dirty="0">
                <a:solidFill>
                  <a:srgbClr val="000000"/>
                </a:solidFill>
                <a:latin typeface="-apple-system"/>
              </a:rPr>
              <a:t>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 예측된 경계 상자 위치 및 크기의 오류를 측정한다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물체 감지를 담당하는 상자만 계산한다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2D8681-EA08-2283-42EF-89D61856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1" y="5457167"/>
            <a:ext cx="847843" cy="838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FFF2ABC-8A92-553C-C596-47690F525D4F}"/>
              </a:ext>
            </a:extLst>
          </p:cNvPr>
          <p:cNvSpPr txBox="1"/>
          <p:nvPr/>
        </p:nvSpPr>
        <p:spPr>
          <a:xfrm>
            <a:off x="2313709" y="5341523"/>
            <a:ext cx="7310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"responsible"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이냐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“not responsible”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나타내는 파라미터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번째 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Grid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안의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개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 BBOX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중에서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j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번째 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BBOX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responsible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이면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이고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 not responsible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이면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0</a:t>
            </a:r>
            <a:r>
              <a:rPr lang="ko-KR" altLang="en-US" dirty="0">
                <a:solidFill>
                  <a:srgbClr val="333333"/>
                </a:solidFill>
                <a:latin typeface="Noto Sans DemiLight"/>
              </a:rPr>
              <a:t>이다</a:t>
            </a:r>
            <a:r>
              <a:rPr lang="en-US" altLang="ko-KR" dirty="0">
                <a:solidFill>
                  <a:srgbClr val="333333"/>
                </a:solidFill>
                <a:latin typeface="Noto Sans DemiLight"/>
              </a:rPr>
              <a:t>.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4AD89E-F8ED-7F1F-9D1A-91332F9336AF}"/>
              </a:ext>
            </a:extLst>
          </p:cNvPr>
          <p:cNvGrpSpPr/>
          <p:nvPr/>
        </p:nvGrpSpPr>
        <p:grpSpPr>
          <a:xfrm>
            <a:off x="0" y="1497829"/>
            <a:ext cx="11679068" cy="3130843"/>
            <a:chOff x="640972" y="453543"/>
            <a:chExt cx="12298941" cy="394537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72E29FA-B923-DB9D-B863-BD7608FB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72" y="453543"/>
              <a:ext cx="5564350" cy="392684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7061D30-58D7-011B-344B-0EE8057CF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3791" y="515890"/>
              <a:ext cx="6966122" cy="3883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2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7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Loss Function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76610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  - Classification loss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54C25-E1E9-6A3B-9282-42976EB2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05" y="1617024"/>
            <a:ext cx="9969129" cy="3064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87710-0861-A3BD-6A6A-5C4BF4B6C7BE}"/>
              </a:ext>
            </a:extLst>
          </p:cNvPr>
          <p:cNvSpPr txBox="1"/>
          <p:nvPr/>
        </p:nvSpPr>
        <p:spPr>
          <a:xfrm>
            <a:off x="193924" y="5207660"/>
            <a:ext cx="146620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 SD Gothic Neo"/>
              </a:rPr>
              <a:t>Classification loss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 SD Gothic Neo"/>
              </a:rPr>
              <a:t>는</a:t>
            </a:r>
            <a:r>
              <a:rPr lang="en-US" altLang="ko-KR" sz="2000" b="1" dirty="0">
                <a:solidFill>
                  <a:srgbClr val="000000"/>
                </a:solidFill>
                <a:latin typeface="Apple SD Gothic Neo"/>
              </a:rPr>
              <a:t>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-apple-system"/>
              </a:rPr>
              <a:t>개체가 감지되면 각 셀의 분류 손실은 각 클래스에 대한 클래스 확률의 오차 제곱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843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7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Loss Function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713689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Function  - Confidence loss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87710-0861-A3BD-6A6A-5C4BF4B6C7BE}"/>
              </a:ext>
            </a:extLst>
          </p:cNvPr>
          <p:cNvSpPr txBox="1"/>
          <p:nvPr/>
        </p:nvSpPr>
        <p:spPr>
          <a:xfrm>
            <a:off x="98520" y="4767899"/>
            <a:ext cx="12247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Confidence Loss</a:t>
            </a:r>
            <a:r>
              <a:rPr lang="ko-KR" altLang="en-US" sz="2000" dirty="0"/>
              <a:t>는 예측된 </a:t>
            </a:r>
            <a:r>
              <a:rPr lang="en-US" altLang="ko-KR" sz="2000" dirty="0"/>
              <a:t>BBOX</a:t>
            </a:r>
            <a:r>
              <a:rPr lang="ko-KR" altLang="en-US" sz="2000" dirty="0"/>
              <a:t> 박스의 신뢰도</a:t>
            </a:r>
            <a:r>
              <a:rPr lang="en-US" altLang="ko-KR" sz="2000" dirty="0"/>
              <a:t>(Confidence)</a:t>
            </a:r>
            <a:r>
              <a:rPr lang="ko-KR" altLang="en-US" sz="2000" dirty="0"/>
              <a:t>와 실제 </a:t>
            </a:r>
            <a:r>
              <a:rPr lang="en-US" altLang="ko-KR" sz="2000" dirty="0"/>
              <a:t>BBOX</a:t>
            </a:r>
            <a:r>
              <a:rPr lang="ko-KR" altLang="en-US" sz="2000" dirty="0"/>
              <a:t> 박스와의 </a:t>
            </a:r>
            <a:r>
              <a:rPr lang="en-US" altLang="ko-KR" sz="2000" dirty="0"/>
              <a:t>IOU(Intersection over Union) </a:t>
            </a:r>
            <a:r>
              <a:rPr lang="ko-KR" altLang="en-US" sz="2000" dirty="0"/>
              <a:t>간의 차이를 측정한다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126773-F5C2-DD88-C03B-CD24875F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" y="1020236"/>
            <a:ext cx="5351840" cy="26794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0CE6F3-5C6D-36D4-493B-FAD35E7D4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96" y="2473279"/>
            <a:ext cx="5530292" cy="114715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73E72F-8375-AA4A-330F-373F0BDB2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26" y="5653513"/>
            <a:ext cx="1070415" cy="6071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78E597-1290-629F-8B09-F3527CCFC401}"/>
              </a:ext>
            </a:extLst>
          </p:cNvPr>
          <p:cNvSpPr txBox="1"/>
          <p:nvPr/>
        </p:nvSpPr>
        <p:spPr>
          <a:xfrm>
            <a:off x="1662175" y="5690542"/>
            <a:ext cx="8040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대부분의 상자에는 물건이 들어 있지 않고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이것은 클래스 불균형 문제를 야기합니다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즉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-apple-system"/>
              </a:rPr>
              <a:t>객체를 감지하는 것보다 배경을 더 자주 감지하도록 모델을 훈련시킵니다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-apple-system"/>
              </a:rPr>
              <a:t>이문제를 해결하기위해 사용되는 가중치 파라미터</a:t>
            </a:r>
            <a:r>
              <a:rPr lang="en-US" altLang="ko-KR" sz="1600" dirty="0">
                <a:solidFill>
                  <a:srgbClr val="000000"/>
                </a:solidFill>
                <a:latin typeface="-apple-system"/>
              </a:rPr>
              <a:t>.</a:t>
            </a:r>
            <a:endParaRPr lang="en-US" altLang="ko-KR" sz="16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4B091-9F20-4E01-7FC9-8979D836C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322" y="1507930"/>
            <a:ext cx="6580917" cy="8865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D01740-8FA9-4229-B0A8-5DAA2AA9E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351" y="3714419"/>
            <a:ext cx="5202979" cy="1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5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Loss </a:t>
            </a:r>
            <a:r>
              <a:rPr lang="en-US" sz="2000" dirty="0" err="1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fuction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087" y="284578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6263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Why use a grid?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472731" y="4051273"/>
            <a:ext cx="11211269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input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이미지를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B*B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나눠서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바운딩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박스를 예측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꼭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이미지를 나눠야 </a:t>
            </a:r>
            <a:r>
              <a:rPr lang="ko-KR" altLang="en-US" dirty="0" err="1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하는걸까</a:t>
            </a: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 -&gt;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이미지를  나누지 않고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객체를 탐지하며 되지 않을까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B48214-4518-0F24-239A-8740601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16" y="1746849"/>
            <a:ext cx="5935402" cy="2197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그림 15" descr="인간의 얼굴, 인물사진, 눈썹, 사람이(가) 표시된 사진&#10;&#10;자동 생성된 설명">
            <a:extLst>
              <a:ext uri="{FF2B5EF4-FFF2-40B4-BE49-F238E27FC236}">
                <a16:creationId xmlns:a16="http://schemas.microsoft.com/office/drawing/2014/main" id="{2B92E951-A371-4E4D-E94E-0FF272577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47" y="933834"/>
            <a:ext cx="2438400" cy="3590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2F92E2-0BA9-9ED5-922B-0C171361ED23}"/>
              </a:ext>
            </a:extLst>
          </p:cNvPr>
          <p:cNvSpPr txBox="1"/>
          <p:nvPr/>
        </p:nvSpPr>
        <p:spPr>
          <a:xfrm>
            <a:off x="2639786" y="5623693"/>
            <a:ext cx="6809014" cy="107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000" b="1" dirty="0">
                <a:solidFill>
                  <a:srgbClr val="0B17F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Sliding Windows Detection </a:t>
            </a:r>
            <a:r>
              <a:rPr lang="ko-KR" altLang="en-US" sz="2000" b="1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이라는 방법이       있으나</a:t>
            </a:r>
            <a:r>
              <a:rPr lang="en-US" altLang="ko-KR" sz="2000" b="1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현재는 잘 쓰이지 않는 방법</a:t>
            </a:r>
            <a:r>
              <a:rPr lang="en-US" altLang="ko-KR" sz="2000" b="1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en-US" altLang="ko-KR" b="1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6A9BCE3-DB8F-7AC0-0722-29A71452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38" y="1642961"/>
            <a:ext cx="7666843" cy="5061118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8155709" y="-1587405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77113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Sliding Windows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125879" y="3953419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FE7479-782C-9F2F-7271-E087416E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47" y="3234396"/>
            <a:ext cx="3599674" cy="11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77113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Sliding Windows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D571B-23CB-65AD-98F5-D93E794A3E7D}"/>
              </a:ext>
            </a:extLst>
          </p:cNvPr>
          <p:cNvSpPr txBox="1"/>
          <p:nvPr/>
        </p:nvSpPr>
        <p:spPr>
          <a:xfrm>
            <a:off x="726731" y="4717951"/>
            <a:ext cx="112112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Window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이미지의 끝에 도착할 때까지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Sliding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하며 반복된다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Sliding Windows Detection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이미지에 있는 많은 사각 영역들을 잘라내고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ConvNet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각각을 독립적으로 실행시키기 때문에 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많은 계산 비용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 발생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BB189-7EC8-B06F-3D79-F63EE524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09" y="2543543"/>
            <a:ext cx="7802532" cy="15402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37CE1E-1592-C100-E3FE-E9994C44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8" y="1340569"/>
            <a:ext cx="3102902" cy="31626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91BFAB-9567-2F84-0B67-224E39117E05}"/>
              </a:ext>
            </a:extLst>
          </p:cNvPr>
          <p:cNvSpPr/>
          <p:nvPr/>
        </p:nvSpPr>
        <p:spPr>
          <a:xfrm>
            <a:off x="1054551" y="1547596"/>
            <a:ext cx="805286" cy="736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B221740-3619-4C55-844F-AC0FE7F9D4A4}"/>
              </a:ext>
            </a:extLst>
          </p:cNvPr>
          <p:cNvCxnSpPr/>
          <p:nvPr/>
        </p:nvCxnSpPr>
        <p:spPr>
          <a:xfrm flipV="1">
            <a:off x="1757202" y="1291139"/>
            <a:ext cx="655783" cy="443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71AB3E7-7F6E-6BFD-FBE5-F243718F7E62}"/>
              </a:ext>
            </a:extLst>
          </p:cNvPr>
          <p:cNvSpPr txBox="1"/>
          <p:nvPr/>
        </p:nvSpPr>
        <p:spPr>
          <a:xfrm>
            <a:off x="2392659" y="965242"/>
            <a:ext cx="252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Convnet -&gt; 0 (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객체가 발견되지 않음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770938-7F35-CA45-033C-75DF6CAB0E6A}"/>
              </a:ext>
            </a:extLst>
          </p:cNvPr>
          <p:cNvGrpSpPr/>
          <p:nvPr/>
        </p:nvGrpSpPr>
        <p:grpSpPr>
          <a:xfrm>
            <a:off x="1324389" y="1574813"/>
            <a:ext cx="1654488" cy="757138"/>
            <a:chOff x="8407837" y="872342"/>
            <a:chExt cx="1654488" cy="75713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B10D78-2B3B-458F-B2D2-8AE2437F4C20}"/>
                </a:ext>
              </a:extLst>
            </p:cNvPr>
            <p:cNvSpPr/>
            <p:nvPr/>
          </p:nvSpPr>
          <p:spPr>
            <a:xfrm>
              <a:off x="8407837" y="872342"/>
              <a:ext cx="805286" cy="7364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303863-2FA6-F1F2-C5FA-1B508E76441E}"/>
                </a:ext>
              </a:extLst>
            </p:cNvPr>
            <p:cNvSpPr/>
            <p:nvPr/>
          </p:nvSpPr>
          <p:spPr>
            <a:xfrm>
              <a:off x="8701892" y="888414"/>
              <a:ext cx="805286" cy="7364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31427B-3FA7-74CA-F4CD-D8D68867815F}"/>
                </a:ext>
              </a:extLst>
            </p:cNvPr>
            <p:cNvSpPr/>
            <p:nvPr/>
          </p:nvSpPr>
          <p:spPr>
            <a:xfrm>
              <a:off x="8810480" y="893073"/>
              <a:ext cx="805286" cy="7364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C61693-2384-0DF5-1637-0011908615CB}"/>
                </a:ext>
              </a:extLst>
            </p:cNvPr>
            <p:cNvSpPr/>
            <p:nvPr/>
          </p:nvSpPr>
          <p:spPr>
            <a:xfrm>
              <a:off x="9257039" y="872342"/>
              <a:ext cx="805286" cy="7364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CFC0936-B7B5-3D12-2404-9E1D20C6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90" y="487138"/>
            <a:ext cx="6919850" cy="3761056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0" y="2688765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110639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472731" y="4002411"/>
            <a:ext cx="11211269" cy="317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Input X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대한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Target Label y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각 그리드 셀에 대해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Label(c1, c2, c3)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Bounding Box(bx, by, </a:t>
            </a:r>
            <a:r>
              <a:rPr lang="en-US" altLang="ko-KR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구성된다</a:t>
            </a:r>
            <a:endParaRPr lang="en-US" altLang="ko-KR" sz="1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사진를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기준으로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[Pc, bx, by,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c1, c2, c3]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된다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 (Probability of Class) :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내에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"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객체가 있는가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?"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의미한다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 = 1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이면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Object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존재한다는 뜻이며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 = 0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이면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Object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없는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background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라는 뜻을 의미한다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6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087" y="284578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110639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490365" y="3837441"/>
            <a:ext cx="11211269" cy="337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bx, by,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내 객체의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Bounding Box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좌표를 의미합니다</a:t>
            </a: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bx : bounding 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중심점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좌표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by : bounding 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중심점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좌표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bounding 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높이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bounding 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너비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c1, c2, c3 :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객체로 분류되는가를 의미합니다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Class1(Pedestrian), Class2(Car), Class3(Motorcycle)</a:t>
            </a: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C8218-B7A4-4137-FAA3-DFA1ABB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2" y="349637"/>
            <a:ext cx="3947815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9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087" y="284578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56540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466878" y="4195944"/>
            <a:ext cx="11211269" cy="259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객체를 탐지한 그리드 셀은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y = [1, bx, by,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0, 1, 0]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구성할 수 있다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객체를 탐지한 그리드 셀의 벡터는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 = 1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되고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객체에 해당하는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된다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다음으로는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객체의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Bounding Box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좌표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(bx, by, </a:t>
            </a:r>
            <a:r>
              <a:rPr lang="en-US" altLang="ko-KR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bh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bw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할당된다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객체를 탐지한 그리드 셀은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y = [0, ?, ?, ?, ?, ?, ?, ?]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구성할 수 있다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742950" lvl="1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그리드 셀 내에 객체가 없기 때문에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Pc = 0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되고 나머지 원소는 어떤 값이 와도 의미가 없다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1F9D8-1882-FA98-31E8-C32F8D4E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53" y="1304869"/>
            <a:ext cx="7151026" cy="32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9DAD04-A142-7077-BE02-A7B10A4E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65" y="1119397"/>
            <a:ext cx="6433156" cy="2911234"/>
          </a:xfrm>
          <a:prstGeom prst="rect">
            <a:avLst/>
          </a:prstGeom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358318" y="569232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480772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Grid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사용해야 하는 이유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490365" y="4382843"/>
            <a:ext cx="11211269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객체를 탐지하여 생성된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벡터값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들이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로스함수에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학습되어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로스값을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구하게 된다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Sliding Windows Detection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방식에서는 하나의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윈도우값을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학습시킨후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로스값을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구하였다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.-&gt; </a:t>
            </a:r>
            <a:r>
              <a:rPr lang="ko-KR" altLang="en-US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무수히 많은 계산비용 발생</a:t>
            </a:r>
            <a:r>
              <a:rPr lang="en-US" altLang="ko-KR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에서는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이미지를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그리드로 나누고 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그리드 내에 있는 객체만을 예측하도록 제한함으로써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모델이 학습해야 하는 </a:t>
            </a:r>
            <a:r>
              <a:rPr lang="ko-KR" altLang="en-US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복잡성이 줄어들며</a:t>
            </a:r>
            <a:r>
              <a:rPr lang="en-US" altLang="ko-KR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계산 비용이 줄어든다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 해당 위치에 있는 객체를 탐지하는 데 더 효과적이 되며</a:t>
            </a:r>
            <a:r>
              <a:rPr lang="en-US" altLang="ko-KR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이는 </a:t>
            </a:r>
            <a:r>
              <a:rPr lang="ko-KR" altLang="en-US" sz="16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모델의 전반적인 성능을 향상시킵니다</a:t>
            </a:r>
            <a:endParaRPr lang="en-US" altLang="ko-KR" sz="1600" dirty="0">
              <a:solidFill>
                <a:srgbClr val="0B17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846101-A6CF-4233-108B-DF54365F971E}"/>
              </a:ext>
            </a:extLst>
          </p:cNvPr>
          <p:cNvGrpSpPr/>
          <p:nvPr/>
        </p:nvGrpSpPr>
        <p:grpSpPr>
          <a:xfrm>
            <a:off x="7394867" y="984150"/>
            <a:ext cx="4348073" cy="3232375"/>
            <a:chOff x="582841" y="1155903"/>
            <a:chExt cx="4348073" cy="32323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A5E8EA-7CA0-B8FD-406A-DB2849A60A17}"/>
                </a:ext>
              </a:extLst>
            </p:cNvPr>
            <p:cNvGrpSpPr/>
            <p:nvPr/>
          </p:nvGrpSpPr>
          <p:grpSpPr>
            <a:xfrm>
              <a:off x="582841" y="1477044"/>
              <a:ext cx="2818050" cy="2911234"/>
              <a:chOff x="6104626" y="1465479"/>
              <a:chExt cx="4049120" cy="403710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E867C11-FAD6-8ABA-6934-A14969C7F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4626" y="1465479"/>
                <a:ext cx="4049120" cy="4037105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63BB02-B34B-4E26-5C49-0105F8106611}"/>
                  </a:ext>
                </a:extLst>
              </p:cNvPr>
              <p:cNvGrpSpPr/>
              <p:nvPr/>
            </p:nvGrpSpPr>
            <p:grpSpPr>
              <a:xfrm>
                <a:off x="6938600" y="1740928"/>
                <a:ext cx="1489689" cy="949342"/>
                <a:chOff x="1313654" y="1295540"/>
                <a:chExt cx="1489689" cy="949342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5185242-521D-95C9-0343-75A0BFF6A980}"/>
                    </a:ext>
                  </a:extLst>
                </p:cNvPr>
                <p:cNvSpPr/>
                <p:nvPr/>
              </p:nvSpPr>
              <p:spPr>
                <a:xfrm>
                  <a:off x="1313654" y="1295540"/>
                  <a:ext cx="1050855" cy="94001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BCB3795-D625-9F16-4810-5C32B5EB0DD8}"/>
                    </a:ext>
                  </a:extLst>
                </p:cNvPr>
                <p:cNvSpPr/>
                <p:nvPr/>
              </p:nvSpPr>
              <p:spPr>
                <a:xfrm>
                  <a:off x="1503000" y="1304869"/>
                  <a:ext cx="1050855" cy="94001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B9B18DB-096E-F8D6-1733-01A12ADCE993}"/>
                    </a:ext>
                  </a:extLst>
                </p:cNvPr>
                <p:cNvSpPr/>
                <p:nvPr/>
              </p:nvSpPr>
              <p:spPr>
                <a:xfrm>
                  <a:off x="1752488" y="1304869"/>
                  <a:ext cx="1050855" cy="940013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noFill/>
                  </a:endParaRPr>
                </a:p>
              </p:txBody>
            </p:sp>
          </p:grp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377BF45-C5C4-3342-A8B3-F9B6C7B94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7067" y="1431020"/>
              <a:ext cx="629873" cy="2513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6874FA-8D92-7CE4-C033-08CF6FBF577B}"/>
                </a:ext>
              </a:extLst>
            </p:cNvPr>
            <p:cNvSpPr txBox="1"/>
            <p:nvPr/>
          </p:nvSpPr>
          <p:spPr>
            <a:xfrm>
              <a:off x="2600922" y="1155903"/>
              <a:ext cx="2329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Convnet -&gt; 0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23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740</Words>
  <Application>Microsoft Office PowerPoint</Application>
  <PresentationFormat>와이드스크린</PresentationFormat>
  <Paragraphs>193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Calibri Light</vt:lpstr>
      <vt:lpstr>G마켓 산스 TTF Medium</vt:lpstr>
      <vt:lpstr>나눔스퀘어 Light</vt:lpstr>
      <vt:lpstr>-apple-system</vt:lpstr>
      <vt:lpstr>맑은 고딕</vt:lpstr>
      <vt:lpstr>Calibri</vt:lpstr>
      <vt:lpstr>Arial</vt:lpstr>
      <vt:lpstr>나눔스퀘어 ExtraBold</vt:lpstr>
      <vt:lpstr>G마켓 산스 TTF Bold</vt:lpstr>
      <vt:lpstr>Noto Sans DemiLight</vt:lpstr>
      <vt:lpstr>나눔스퀘어 Bold</vt:lpstr>
      <vt:lpstr>Apple SD Gothic Neo</vt:lpstr>
      <vt:lpstr>나눔스퀘어</vt:lpstr>
      <vt:lpstr>Montserrat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254</cp:revision>
  <dcterms:created xsi:type="dcterms:W3CDTF">2021-07-13T13:21:52Z</dcterms:created>
  <dcterms:modified xsi:type="dcterms:W3CDTF">2023-06-20T01:33:56Z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